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21"/>
  </p:notesMasterIdLst>
  <p:handoutMasterIdLst>
    <p:handoutMasterId r:id="rId22"/>
  </p:handoutMasterIdLst>
  <p:sldIdLst>
    <p:sldId id="292" r:id="rId2"/>
    <p:sldId id="257" r:id="rId3"/>
    <p:sldId id="259" r:id="rId4"/>
    <p:sldId id="260" r:id="rId5"/>
    <p:sldId id="261" r:id="rId6"/>
    <p:sldId id="284" r:id="rId7"/>
    <p:sldId id="262" r:id="rId8"/>
    <p:sldId id="263" r:id="rId9"/>
    <p:sldId id="265" r:id="rId10"/>
    <p:sldId id="266" r:id="rId11"/>
    <p:sldId id="268" r:id="rId12"/>
    <p:sldId id="293" r:id="rId13"/>
    <p:sldId id="289" r:id="rId14"/>
    <p:sldId id="272" r:id="rId15"/>
    <p:sldId id="291" r:id="rId16"/>
    <p:sldId id="276" r:id="rId17"/>
    <p:sldId id="277" r:id="rId18"/>
    <p:sldId id="278" r:id="rId19"/>
    <p:sldId id="279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5/30/2021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3C5A473-CF04-4B3C-AD69-6504E67E008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/>
              <a:t>5/30/2021 pm</a:t>
            </a:r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A4CC074-48DD-411F-9D37-0FAC48480B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242B1624-48D6-48F0-8CAF-0980F09733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024620907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7094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6228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9767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302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5704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604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960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5009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8697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94AB2793-6385-4545-8FD9-64D51D415A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63369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381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469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226A0-C352-4F49-A827-9BF2278B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9478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7376-A57D-419F-BEE9-9E7B5AE76C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49302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6405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BFFE4-158A-45AD-9D0E-4D4F7CE1CE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2178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85BFD2-A2EC-4E09-8276-C66BB19EA8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9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</p:sldLayoutIdLst>
  <p:transition>
    <p:fade thruBlk="1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3479337"/>
            <a:ext cx="6947127" cy="92333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Redemption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402667"/>
            <a:ext cx="7772400" cy="646331"/>
          </a:xfrm>
        </p:spPr>
        <p:txBody>
          <a:bodyPr>
            <a:spAutoFit/>
          </a:bodyPr>
          <a:lstStyle/>
          <a:p>
            <a:r>
              <a:rPr lang="en-US" sz="3600" dirty="0"/>
              <a:t>Romans 3:21-26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1624-48D6-48F0-8CAF-0980F09733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308401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WHO</a:t>
            </a:r>
            <a:r>
              <a:rPr lang="en-US" sz="4800" b="1" dirty="0">
                <a:solidFill>
                  <a:srgbClr val="FF0000"/>
                </a:solidFill>
              </a:rPr>
              <a:t> Redeems us?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57287"/>
            <a:ext cx="8077200" cy="5281446"/>
          </a:xfr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u="sng" dirty="0">
                <a:solidFill>
                  <a:srgbClr val="FF0000"/>
                </a:solidFill>
              </a:rPr>
              <a:t>Man’s inability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Titus 3:5; Ephesians 2:8-9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God in His grace, gave His Son and made possible my peace with God. Hebrews 9:12; cf. Romans 3:23-26.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It is Christ who </a:t>
            </a:r>
            <a:r>
              <a:rPr lang="en-US" sz="3200" i="1" dirty="0"/>
              <a:t>“delivers us from darkness and translates us into the kingdom of his dear son.”</a:t>
            </a:r>
            <a:r>
              <a:rPr lang="en-US" sz="3200" dirty="0"/>
              <a:t> (Colossians 1:13).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He is a </a:t>
            </a:r>
            <a:r>
              <a:rPr lang="en-US" sz="3200" i="1" dirty="0"/>
              <a:t>“ransom” </a:t>
            </a:r>
            <a:r>
              <a:rPr lang="en-US" sz="3200" dirty="0"/>
              <a:t>Matthew 20:28; </a:t>
            </a:r>
            <a:br>
              <a:rPr lang="en-US" sz="3200" dirty="0"/>
            </a:br>
            <a:r>
              <a:rPr lang="en-US" sz="3200" dirty="0"/>
              <a:t>1 Timothy 2:6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E53F-5F3E-4E13-98A9-DEE3D724D07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23827" y="214143"/>
            <a:ext cx="7323667" cy="1446550"/>
          </a:xfr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FOR </a:t>
            </a:r>
            <a:r>
              <a:rPr lang="en-US" sz="4400" b="1" u="sng" dirty="0">
                <a:solidFill>
                  <a:srgbClr val="FF0000"/>
                </a:solidFill>
              </a:rPr>
              <a:t>WHOM</a:t>
            </a:r>
            <a:r>
              <a:rPr lang="en-US" sz="4400" b="1" dirty="0">
                <a:solidFill>
                  <a:srgbClr val="FF0000"/>
                </a:solidFill>
              </a:rPr>
              <a:t> Was Redemption Provided?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168538"/>
            <a:ext cx="8077200" cy="364593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dirty="0">
                <a:solidFill>
                  <a:srgbClr val="FF0000"/>
                </a:solidFill>
              </a:rPr>
              <a:t>Did Jesus provide atonement for only 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 few?</a:t>
            </a:r>
          </a:p>
          <a:p>
            <a:pPr>
              <a:lnSpc>
                <a:spcPct val="80000"/>
              </a:lnSpc>
              <a:buNone/>
            </a:pP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None/>
            </a:pPr>
            <a:r>
              <a:rPr lang="en-US" sz="3600" dirty="0"/>
              <a:t>John 3:16, </a:t>
            </a:r>
            <a:r>
              <a:rPr lang="en-US" sz="3600" i="1" dirty="0"/>
              <a:t>“God so loved the WORLD … </a:t>
            </a:r>
            <a:r>
              <a:rPr lang="en-US" sz="3600" b="1" i="1" dirty="0">
                <a:solidFill>
                  <a:srgbClr val="FF0000"/>
                </a:solidFill>
              </a:rPr>
              <a:t>WHOSOEVER</a:t>
            </a:r>
            <a:r>
              <a:rPr lang="en-US" sz="3600" i="1" dirty="0"/>
              <a:t> …”</a:t>
            </a:r>
          </a:p>
          <a:p>
            <a:pPr>
              <a:lnSpc>
                <a:spcPct val="80000"/>
              </a:lnSpc>
              <a:buNone/>
            </a:pPr>
            <a:r>
              <a:rPr lang="en-US" sz="3600" dirty="0"/>
              <a:t>Hebrews 2:9, </a:t>
            </a:r>
            <a:r>
              <a:rPr lang="en-US" sz="3600" i="1" dirty="0"/>
              <a:t>“that by the grace of God he should taste of death for </a:t>
            </a:r>
            <a:r>
              <a:rPr lang="en-US" sz="3600" b="1" i="1" dirty="0">
                <a:solidFill>
                  <a:srgbClr val="FF0000"/>
                </a:solidFill>
              </a:rPr>
              <a:t>EVERY</a:t>
            </a:r>
            <a:r>
              <a:rPr lang="en-US" sz="3600" i="1" dirty="0"/>
              <a:t> (man).”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046-1DC1-47CB-A979-2F407157076D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23043" y="228600"/>
            <a:ext cx="7315200" cy="1524000"/>
          </a:xfrm>
          <a:noFill/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FOR</a:t>
            </a:r>
            <a:r>
              <a:rPr lang="en-US" sz="4400" b="1" u="sng" dirty="0">
                <a:solidFill>
                  <a:srgbClr val="FF0000"/>
                </a:solidFill>
              </a:rPr>
              <a:t> WHOM </a:t>
            </a:r>
            <a:r>
              <a:rPr lang="en-US" sz="4400" b="1" dirty="0">
                <a:solidFill>
                  <a:srgbClr val="FF0000"/>
                </a:solidFill>
              </a:rPr>
              <a:t>Was Redemption Provided?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8077200" cy="465050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dirty="0">
                <a:solidFill>
                  <a:srgbClr val="FF0000"/>
                </a:solidFill>
              </a:rPr>
              <a:t>Did Jesus provide atonement for only a few?</a:t>
            </a:r>
          </a:p>
          <a:p>
            <a:pPr>
              <a:lnSpc>
                <a:spcPct val="80000"/>
              </a:lnSpc>
              <a:buNone/>
            </a:pPr>
            <a:r>
              <a:rPr lang="en-US" sz="3000" dirty="0"/>
              <a:t>Revelation 22:17, </a:t>
            </a:r>
            <a:r>
              <a:rPr lang="en-US" sz="3000" i="1" dirty="0"/>
              <a:t>“And the Spirit and the bride say, Come. And let him that heareth say, Come. And let him that is athirst come. And </a:t>
            </a:r>
            <a:r>
              <a:rPr lang="en-US" sz="3000" b="1" i="1" dirty="0">
                <a:solidFill>
                  <a:srgbClr val="FF0000"/>
                </a:solidFill>
              </a:rPr>
              <a:t>WHOSOEVER WILL, </a:t>
            </a:r>
            <a:r>
              <a:rPr lang="en-US" sz="3000" i="1" dirty="0"/>
              <a:t>let him take the water of life freely.” KJV</a:t>
            </a:r>
          </a:p>
          <a:p>
            <a:pPr>
              <a:lnSpc>
                <a:spcPct val="80000"/>
              </a:lnSpc>
              <a:buNone/>
            </a:pPr>
            <a:r>
              <a:rPr lang="en-US" sz="3000" dirty="0"/>
              <a:t>Acts 10:34-35, </a:t>
            </a:r>
            <a:r>
              <a:rPr lang="en-US" sz="3000" i="1" dirty="0"/>
              <a:t>“And Peter opened his mouth and said, Of a truth I perceive that God is no respecter of persons: but in </a:t>
            </a:r>
            <a:r>
              <a:rPr lang="en-US" sz="3000" b="1" i="1" dirty="0">
                <a:solidFill>
                  <a:srgbClr val="FF0000"/>
                </a:solidFill>
              </a:rPr>
              <a:t>EVERY NATION </a:t>
            </a:r>
            <a:r>
              <a:rPr lang="en-US" sz="3000" i="1" dirty="0"/>
              <a:t>he that feareth him, and worketh righteousness, is acceptable to him.”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046-1DC1-47CB-A979-2F407157076D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1079"/>
            <a:ext cx="8229600" cy="769441"/>
          </a:xfrm>
          <a:noFill/>
        </p:spPr>
        <p:txBody>
          <a:bodyPr>
            <a:spAutoFit/>
          </a:bodyPr>
          <a:lstStyle/>
          <a:p>
            <a:r>
              <a:rPr lang="en-US" sz="4400" b="1" u="sng" dirty="0">
                <a:solidFill>
                  <a:srgbClr val="FF0000"/>
                </a:solidFill>
              </a:rPr>
              <a:t>WHAT</a:t>
            </a:r>
            <a:r>
              <a:rPr lang="en-US" sz="44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9200"/>
            <a:ext cx="8305800" cy="509864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dirty="0">
                <a:solidFill>
                  <a:srgbClr val="FF0000"/>
                </a:solidFill>
              </a:rPr>
              <a:t>Two Greek words translated as “Redeem.” REDEEM, REDEMPTION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Note: While both are translated “to redeem,”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exagorazo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does not signify the actual “redemption,” but the </a:t>
            </a:r>
            <a:r>
              <a:rPr lang="en-US" sz="3600" b="1" dirty="0">
                <a:highlight>
                  <a:srgbClr val="FFFF00"/>
                </a:highlight>
              </a:rPr>
              <a:t>PRICE PAID</a:t>
            </a:r>
            <a:r>
              <a:rPr lang="en-US" sz="3600" b="1" dirty="0"/>
              <a:t> </a:t>
            </a:r>
            <a:r>
              <a:rPr lang="en-US" sz="3600" dirty="0"/>
              <a:t>with a view to it,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lutroo</a:t>
            </a:r>
            <a:r>
              <a:rPr lang="en-US" sz="3600" i="1" dirty="0"/>
              <a:t>,</a:t>
            </a:r>
            <a:r>
              <a:rPr lang="en-US" sz="3600" dirty="0"/>
              <a:t> “to release on receipt of ransom,” signifies the </a:t>
            </a:r>
            <a:r>
              <a:rPr lang="en-US" sz="3600" b="1" dirty="0">
                <a:highlight>
                  <a:srgbClr val="FFFF00"/>
                </a:highlight>
              </a:rPr>
              <a:t>ACTUAL “DELIVERANCE</a:t>
            </a:r>
            <a:r>
              <a:rPr lang="en-US" sz="3600" dirty="0"/>
              <a:t>,” the setting at liberty. </a:t>
            </a:r>
            <a:r>
              <a:rPr lang="en-US" sz="2000" dirty="0"/>
              <a:t>(Vine)</a:t>
            </a:r>
            <a:endParaRPr lang="en-US" sz="36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7D2-8823-4807-A121-1219DBB7A1C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152400"/>
            <a:ext cx="7704667" cy="769441"/>
          </a:xfrm>
          <a:noFill/>
        </p:spPr>
        <p:txBody>
          <a:bodyPr>
            <a:spAutoFit/>
          </a:bodyPr>
          <a:lstStyle/>
          <a:p>
            <a:r>
              <a:rPr lang="en-US" sz="4400" b="1" u="sng" dirty="0">
                <a:solidFill>
                  <a:srgbClr val="FF0000"/>
                </a:solidFill>
              </a:rPr>
              <a:t>WHERE</a:t>
            </a:r>
            <a:r>
              <a:rPr lang="en-US" sz="44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866775" y="838200"/>
            <a:ext cx="8201025" cy="5820055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800" dirty="0"/>
              <a:t>Romans 3:24, </a:t>
            </a:r>
            <a:r>
              <a:rPr lang="en-US" sz="2800" i="1" dirty="0"/>
              <a:t>“being justified freely by his grace through the redemption that is </a:t>
            </a:r>
            <a:r>
              <a:rPr lang="en-US" sz="2800" i="1" u="sng" dirty="0">
                <a:solidFill>
                  <a:srgbClr val="FF0000"/>
                </a:solidFill>
              </a:rPr>
              <a:t>IN CHRIST JESUS</a:t>
            </a:r>
            <a:r>
              <a:rPr lang="en-US" sz="2800" i="1" dirty="0"/>
              <a:t>”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Ephesians 1:7, </a:t>
            </a:r>
            <a:r>
              <a:rPr lang="en-US" sz="2800" i="1" dirty="0"/>
              <a:t>“</a:t>
            </a:r>
            <a:r>
              <a:rPr lang="en-US" sz="2800" i="1" u="sng" dirty="0">
                <a:solidFill>
                  <a:srgbClr val="FF0000"/>
                </a:solidFill>
              </a:rPr>
              <a:t>IN WHOM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/>
              <a:t>we have our redemption through his blood, the forgiveness of our trespasses, according to the riches of his grace”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Colossians 1:13-14, </a:t>
            </a:r>
            <a:r>
              <a:rPr lang="en-US" sz="2800" i="1" dirty="0"/>
              <a:t>“who delivered us out of the power of darkness, and translated us into the kingdom of the Son of his love; </a:t>
            </a:r>
            <a:r>
              <a:rPr lang="en-US" sz="2800" i="1" u="sng" dirty="0">
                <a:solidFill>
                  <a:srgbClr val="FF0000"/>
                </a:solidFill>
              </a:rPr>
              <a:t>IN WHOM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/>
              <a:t>we have our redemption, the forgiveness of our sins”</a:t>
            </a:r>
          </a:p>
          <a:p>
            <a:pPr>
              <a:lnSpc>
                <a:spcPct val="90000"/>
              </a:lnSpc>
            </a:pPr>
            <a:r>
              <a:rPr lang="en-US" sz="3000" i="1" dirty="0" err="1">
                <a:solidFill>
                  <a:srgbClr val="FF0000"/>
                </a:solidFill>
              </a:rPr>
              <a:t>lutroo</a:t>
            </a:r>
            <a:r>
              <a:rPr lang="en-US" sz="2800" dirty="0"/>
              <a:t> the </a:t>
            </a:r>
            <a:r>
              <a:rPr lang="en-US" sz="2800" dirty="0">
                <a:highlight>
                  <a:srgbClr val="FFFF00"/>
                </a:highlight>
              </a:rPr>
              <a:t>actual “deliverance</a:t>
            </a:r>
            <a:r>
              <a:rPr lang="en-US" sz="2800" dirty="0"/>
              <a:t>,” the setting at liberty, is obtained “</a:t>
            </a:r>
            <a:r>
              <a:rPr lang="en-US" sz="2800" dirty="0">
                <a:highlight>
                  <a:srgbClr val="FFFF00"/>
                </a:highlight>
              </a:rPr>
              <a:t>IN CHRIST</a:t>
            </a:r>
            <a:r>
              <a:rPr lang="en-US" sz="2800" dirty="0"/>
              <a:t>.”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NOTE: As long as one is out of Christ, he is not 					redeemed.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49AC-19AC-4E79-A1A0-8B084CF7C9A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508" y="152400"/>
            <a:ext cx="8382000" cy="830997"/>
          </a:xfrm>
          <a:noFill/>
        </p:spPr>
        <p:txBody>
          <a:bodyPr wrap="square"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Review: WHAT</a:t>
            </a:r>
            <a:r>
              <a:rPr lang="en-US" sz="48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33279"/>
            <a:ext cx="8153400" cy="5098640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dirty="0">
                <a:solidFill>
                  <a:srgbClr val="FF0000"/>
                </a:solidFill>
              </a:rPr>
              <a:t>Two Greek words translated as “Redeem.” REDEEM, REDEMPTION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Note: While both are translated “to redeem,”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exagorazo</a:t>
            </a:r>
            <a:r>
              <a:rPr lang="en-US" sz="3600" dirty="0"/>
              <a:t> does not signify the actual “redemption,” but the </a:t>
            </a:r>
            <a:r>
              <a:rPr lang="en-US" sz="3600" dirty="0">
                <a:highlight>
                  <a:srgbClr val="FFFF00"/>
                </a:highlight>
              </a:rPr>
              <a:t>PRICE PAID</a:t>
            </a:r>
            <a:r>
              <a:rPr lang="en-US" sz="3600" dirty="0"/>
              <a:t> with a view to it,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lutroo</a:t>
            </a:r>
            <a:r>
              <a:rPr lang="en-US" sz="3600" i="1" dirty="0"/>
              <a:t>,</a:t>
            </a:r>
            <a:r>
              <a:rPr lang="en-US" sz="3600" dirty="0"/>
              <a:t> “to release on receipt of ransom,” signifies the </a:t>
            </a:r>
            <a:r>
              <a:rPr lang="en-US" sz="3600" dirty="0">
                <a:highlight>
                  <a:srgbClr val="FFFF00"/>
                </a:highlight>
              </a:rPr>
              <a:t>ACTUAL “DELIVERANCE</a:t>
            </a:r>
            <a:r>
              <a:rPr lang="en-US" sz="3600" dirty="0"/>
              <a:t>,” the setting at liberty.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7D2-8823-4807-A121-1219DBB7A1CB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415379"/>
            <a:ext cx="7704667" cy="769441"/>
          </a:xfrm>
          <a:noFill/>
        </p:spPr>
        <p:txBody>
          <a:bodyPr>
            <a:spAutoFit/>
          </a:bodyPr>
          <a:lstStyle/>
          <a:p>
            <a:r>
              <a:rPr lang="en-US" sz="4400" b="1" u="sng" dirty="0">
                <a:solidFill>
                  <a:srgbClr val="FF0000"/>
                </a:solidFill>
              </a:rPr>
              <a:t>WHEN</a:t>
            </a:r>
            <a:r>
              <a:rPr lang="en-US" sz="4400" b="1" dirty="0">
                <a:solidFill>
                  <a:srgbClr val="FF0000"/>
                </a:solidFill>
              </a:rPr>
              <a:t> Are We Redeemed?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53532" y="2631568"/>
            <a:ext cx="8161867" cy="2597634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</a:rPr>
              <a:t>Redemption is </a:t>
            </a:r>
            <a:r>
              <a:rPr lang="en-US" sz="3600" dirty="0">
                <a:solidFill>
                  <a:srgbClr val="FF0000"/>
                </a:solidFill>
              </a:rPr>
              <a:t>“</a:t>
            </a:r>
            <a:r>
              <a:rPr lang="en-US" sz="3600" b="1" dirty="0">
                <a:solidFill>
                  <a:srgbClr val="FF0000"/>
                </a:solidFill>
              </a:rPr>
              <a:t>IN CHRIST</a:t>
            </a:r>
            <a:r>
              <a:rPr lang="en-US" sz="3600" dirty="0">
                <a:solidFill>
                  <a:srgbClr val="FF0000"/>
                </a:solidFill>
              </a:rPr>
              <a:t>.” </a:t>
            </a:r>
            <a:r>
              <a:rPr lang="en-US" sz="3200" dirty="0">
                <a:solidFill>
                  <a:srgbClr val="FF0000"/>
                </a:solidFill>
              </a:rPr>
              <a:t>Romans 3:24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4000" dirty="0">
                <a:highlight>
                  <a:srgbClr val="FFFF00"/>
                </a:highlight>
              </a:rPr>
              <a:t>One is redeemed WHEN he gets into Christ</a:t>
            </a:r>
            <a:r>
              <a:rPr lang="en-US" sz="4000" dirty="0"/>
              <a:t>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C47-4F1F-48A0-B9B1-2B39F206740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0BAA-7DEC-4FF5-A099-90B1FC498912}" type="slidenum">
              <a:rPr lang="en-US"/>
              <a:pPr/>
              <a:t>17</a:t>
            </a:fld>
            <a:endParaRPr lang="en-US"/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969954" y="76200"/>
            <a:ext cx="7280293" cy="1600438"/>
          </a:xfrm>
          <a:prstGeom prst="flowChartAlternateProcess">
            <a:avLst/>
          </a:prstGeom>
          <a:noFill/>
          <a:ln w="9525">
            <a:solidFill>
              <a:srgbClr val="CCCC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+mj-lt"/>
              </a:rPr>
              <a:t>We Enter Into Christ WHEN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+mj-lt"/>
              </a:rPr>
              <a:t>We Are Baptized INTO Christ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838200" y="1600200"/>
            <a:ext cx="8229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Galatians 3:26-27, </a:t>
            </a:r>
            <a:r>
              <a:rPr lang="en-US" sz="3200" i="1" dirty="0"/>
              <a:t>“For ye are all sons of God, through faith, in Christ Jesus. For as many of you as were </a:t>
            </a:r>
            <a:r>
              <a:rPr lang="en-US" sz="3200" i="1" u="sng" dirty="0"/>
              <a:t>baptized into Christ did put on Christ</a:t>
            </a:r>
            <a:r>
              <a:rPr lang="en-US" sz="3200" i="1" dirty="0"/>
              <a:t>.”</a:t>
            </a:r>
          </a:p>
          <a:p>
            <a:r>
              <a:rPr lang="en-US" sz="3200" dirty="0">
                <a:solidFill>
                  <a:srgbClr val="FF0000"/>
                </a:solidFill>
              </a:rPr>
              <a:t>Romans 6:3-4, </a:t>
            </a:r>
            <a:r>
              <a:rPr lang="en-US" sz="3200" i="1" dirty="0"/>
              <a:t>“Or are ye ignorant that all we who were </a:t>
            </a:r>
            <a:r>
              <a:rPr lang="en-US" sz="3200" i="1" u="sng" dirty="0"/>
              <a:t>baptized into Christ Jesus</a:t>
            </a:r>
            <a:r>
              <a:rPr lang="en-US" sz="3200" i="1" dirty="0"/>
              <a:t> were baptized into his death? We were buried therefore with him through baptism unto death: that like as Christ was raised from the dead through the glory of the Father, so we also might walk in newness of life.”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19666" y="651301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Your Choice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982132" y="1781380"/>
            <a:ext cx="7704667" cy="413343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dirty="0"/>
              <a:t>Revelation 22:17, </a:t>
            </a:r>
            <a:r>
              <a:rPr lang="en-US" sz="2800" i="1" dirty="0"/>
              <a:t>“And the Spirit and the bride say, Come. And let him that heareth say, Come. And let him that is athirst come. And </a:t>
            </a:r>
            <a:r>
              <a:rPr lang="en-US" sz="2800" i="1" u="sng" dirty="0">
                <a:solidFill>
                  <a:srgbClr val="FF0000"/>
                </a:solidFill>
              </a:rPr>
              <a:t>WHOSOEVER WILL</a:t>
            </a:r>
            <a:r>
              <a:rPr lang="en-US" sz="2800" i="1" dirty="0"/>
              <a:t>, </a:t>
            </a:r>
            <a:r>
              <a:rPr lang="en-US" sz="2800" i="1" u="sng" dirty="0"/>
              <a:t>let him take the water of life freely</a:t>
            </a:r>
            <a:r>
              <a:rPr lang="en-US" sz="2800" i="1" dirty="0"/>
              <a:t>.” KJV</a:t>
            </a:r>
          </a:p>
          <a:p>
            <a:pPr>
              <a:buNone/>
            </a:pPr>
            <a:r>
              <a:rPr lang="en-US" sz="2800" dirty="0"/>
              <a:t>Acts 10:34-35, </a:t>
            </a:r>
            <a:r>
              <a:rPr lang="en-US" sz="2800" i="1" dirty="0"/>
              <a:t>“And Peter opened his mouth and said, Of a truth I perceive that God is no respecter of persons: but in EVERY NATION </a:t>
            </a:r>
            <a:r>
              <a:rPr lang="en-US" sz="2800" i="1" dirty="0">
                <a:solidFill>
                  <a:srgbClr val="FF0000"/>
                </a:solidFill>
              </a:rPr>
              <a:t>he that </a:t>
            </a:r>
            <a:r>
              <a:rPr lang="en-US" sz="2800" i="1" u="sng" dirty="0">
                <a:solidFill>
                  <a:srgbClr val="FF0000"/>
                </a:solidFill>
              </a:rPr>
              <a:t>feareth him, and worketh righteousness</a:t>
            </a:r>
            <a:r>
              <a:rPr lang="en-US" sz="2800" i="1" dirty="0">
                <a:solidFill>
                  <a:srgbClr val="FF0000"/>
                </a:solidFill>
              </a:rPr>
              <a:t>, </a:t>
            </a:r>
            <a:r>
              <a:rPr lang="en-US" sz="2800" i="1" dirty="0"/>
              <a:t>is acceptable to him.”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EA97-49A4-4392-8942-147B313349DC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9764"/>
            <a:ext cx="7772400" cy="830997"/>
          </a:xfrm>
        </p:spPr>
        <p:txBody>
          <a:bodyPr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Redemption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590800"/>
            <a:ext cx="7315200" cy="2086725"/>
          </a:xfrm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600" dirty="0"/>
              <a:t>If I don’t share the home of the redeemed, it won’t be because God didn’t include me in His provisions, but because I didn’t obey Him!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36ABEB8-A2B4-45DC-8687-83D62347AFEC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956102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Redemption </a:t>
            </a:r>
            <a:endParaRPr 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419733"/>
            <a:ext cx="7704667" cy="337015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dirty="0"/>
              <a:t>1 Corinthians 1:30-31 – Redemption is summed up </a:t>
            </a:r>
            <a:r>
              <a:rPr lang="en-US" sz="4000" i="1" dirty="0"/>
              <a:t>“</a:t>
            </a:r>
            <a:r>
              <a:rPr lang="en-US" sz="4000" b="1" i="1" dirty="0"/>
              <a:t>in Christ</a:t>
            </a:r>
            <a:r>
              <a:rPr lang="en-US" sz="4000" i="1" dirty="0"/>
              <a:t>.”</a:t>
            </a:r>
          </a:p>
          <a:p>
            <a:pPr>
              <a:buNone/>
            </a:pPr>
            <a:r>
              <a:rPr lang="en-US" sz="4000" dirty="0"/>
              <a:t>Romans 3:19-26 – Christ the only means of redemption. </a:t>
            </a:r>
            <a:br>
              <a:rPr lang="en-US" sz="4000" dirty="0"/>
            </a:br>
            <a:r>
              <a:rPr lang="en-US" sz="4000" dirty="0"/>
              <a:t>cf. Ephesians 1:7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4D18-2A87-486E-959B-F1143D380C6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1032302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WHAT</a:t>
            </a:r>
            <a:r>
              <a:rPr lang="en-US" sz="48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3210024"/>
            <a:ext cx="7704667" cy="2246769"/>
          </a:xfrm>
        </p:spPr>
        <p:txBody>
          <a:bodyPr>
            <a:spAutoFit/>
          </a:bodyPr>
          <a:lstStyle/>
          <a:p>
            <a:r>
              <a:rPr lang="en-US" sz="3600" dirty="0"/>
              <a:t>English word “redemption” means to </a:t>
            </a:r>
            <a:br>
              <a:rPr lang="en-US" sz="3600" dirty="0"/>
            </a:br>
            <a:r>
              <a:rPr lang="en-US" sz="3600" dirty="0"/>
              <a:t>re-buy, “to regain possession of by repurchase.” </a:t>
            </a:r>
            <a:r>
              <a:rPr lang="en-US" sz="3200" dirty="0"/>
              <a:t>(Webster’s Collegiate Dictionary, page 833)</a:t>
            </a:r>
            <a:endParaRPr lang="en-US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6CB35-1501-4093-B686-AD8F0716257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498902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WHAT</a:t>
            </a:r>
            <a:r>
              <a:rPr lang="en-US" sz="48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17275"/>
            <a:ext cx="8001000" cy="4395049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Two Greek words translated as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b="1" dirty="0">
                <a:solidFill>
                  <a:srgbClr val="FF0000"/>
                </a:solidFill>
              </a:rPr>
              <a:t>Redeem / Redemption</a:t>
            </a:r>
            <a:r>
              <a:rPr lang="en-US" sz="3600" dirty="0">
                <a:solidFill>
                  <a:srgbClr val="FF0000"/>
                </a:solidFill>
              </a:rPr>
              <a:t>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i="1" dirty="0" err="1">
                <a:solidFill>
                  <a:srgbClr val="FF0000"/>
                </a:solidFill>
              </a:rPr>
              <a:t>exagorazo</a:t>
            </a:r>
            <a:r>
              <a:rPr lang="en-US" i="1" dirty="0">
                <a:solidFill>
                  <a:srgbClr val="FF0000"/>
                </a:solidFill>
              </a:rPr>
              <a:t>,</a:t>
            </a:r>
            <a:r>
              <a:rPr lang="en-US" dirty="0"/>
              <a:t> </a:t>
            </a:r>
            <a:r>
              <a:rPr lang="en-US" sz="2800" dirty="0"/>
              <a:t>a strengthened form of </a:t>
            </a:r>
            <a:r>
              <a:rPr lang="en-US" sz="2800" i="1" dirty="0" err="1"/>
              <a:t>agorazo</a:t>
            </a:r>
            <a:r>
              <a:rPr lang="en-US" sz="2800" i="1" dirty="0"/>
              <a:t>, </a:t>
            </a:r>
            <a:r>
              <a:rPr lang="en-US" sz="2800" dirty="0"/>
              <a:t>“to buy,” denotes “to buy out” (ex for </a:t>
            </a:r>
            <a:r>
              <a:rPr lang="en-US" sz="2800" dirty="0" err="1"/>
              <a:t>ek</a:t>
            </a:r>
            <a:r>
              <a:rPr lang="en-US" sz="2800" dirty="0"/>
              <a:t>), especially of purchasing a slave with a view to his freedom. </a:t>
            </a:r>
            <a:br>
              <a:rPr lang="en-US" sz="2800" dirty="0"/>
            </a:br>
            <a:r>
              <a:rPr lang="en-US" sz="2800" u="sng" dirty="0"/>
              <a:t>This word “does not signify the actual redemption, but the </a:t>
            </a:r>
            <a:r>
              <a:rPr lang="en-US" sz="2800" b="1" u="sng" dirty="0"/>
              <a:t>PRICE PAID </a:t>
            </a:r>
            <a:r>
              <a:rPr lang="en-US" sz="2800" u="sng" dirty="0"/>
              <a:t>with a view to it</a:t>
            </a:r>
            <a:r>
              <a:rPr lang="en-US" sz="2800" dirty="0"/>
              <a:t>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/>
              <a:t>				(from Vine’s Expository Dictionary, Vol. III, page 263)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7044-69EB-4099-A102-EAC1BA1A712F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301"/>
            <a:ext cx="8229600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WHAT</a:t>
            </a:r>
            <a:r>
              <a:rPr lang="en-US" sz="48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157611"/>
            <a:ext cx="7848600" cy="360957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Two Greek words translated as </a:t>
            </a:r>
            <a:r>
              <a:rPr lang="en-US" sz="3600" dirty="0">
                <a:solidFill>
                  <a:srgbClr val="FF0000"/>
                </a:solidFill>
              </a:rPr>
              <a:t>“</a:t>
            </a:r>
            <a:r>
              <a:rPr lang="en-US" sz="3600" b="1" dirty="0">
                <a:solidFill>
                  <a:srgbClr val="FF0000"/>
                </a:solidFill>
              </a:rPr>
              <a:t>Redeem / Redemption</a:t>
            </a:r>
            <a:r>
              <a:rPr lang="en-US" sz="3600" dirty="0">
                <a:solidFill>
                  <a:srgbClr val="FF0000"/>
                </a:solidFill>
              </a:rPr>
              <a:t>.”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4400" i="1" dirty="0" err="1">
                <a:solidFill>
                  <a:srgbClr val="FF0000"/>
                </a:solidFill>
              </a:rPr>
              <a:t>lutroo</a:t>
            </a:r>
            <a:r>
              <a:rPr lang="en-US" sz="4000" i="1" dirty="0">
                <a:solidFill>
                  <a:srgbClr val="FF0000"/>
                </a:solidFill>
              </a:rPr>
              <a:t>,</a:t>
            </a:r>
            <a:r>
              <a:rPr lang="en-US" sz="3600" dirty="0"/>
              <a:t> “to release on receipt of ransom … the </a:t>
            </a:r>
            <a:r>
              <a:rPr lang="en-US" sz="3600" b="1" dirty="0"/>
              <a:t>ACTUAL DELIVERANCE</a:t>
            </a:r>
            <a:r>
              <a:rPr lang="en-US" sz="3600" dirty="0"/>
              <a:t>, THE SETTING AT LIBERTY.”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dirty="0"/>
              <a:t>					(from Vine’s Expository Dictionary, Vol. III, page 263)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6CF94-CAB4-4745-A5B0-E11C006014D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301"/>
            <a:ext cx="8229600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WHAT</a:t>
            </a:r>
            <a:r>
              <a:rPr lang="en-US" sz="4800" b="1" dirty="0">
                <a:solidFill>
                  <a:srgbClr val="FF0000"/>
                </a:solidFill>
              </a:rPr>
              <a:t> Is Redemption?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170543"/>
            <a:ext cx="8153400" cy="5334000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Two Greek words translated as </a:t>
            </a:r>
            <a:r>
              <a:rPr lang="en-US" sz="3600" dirty="0">
                <a:solidFill>
                  <a:srgbClr val="FF0000"/>
                </a:solidFill>
              </a:rPr>
              <a:t>“</a:t>
            </a:r>
            <a:r>
              <a:rPr lang="en-US" sz="3600" b="1" dirty="0">
                <a:solidFill>
                  <a:srgbClr val="FF0000"/>
                </a:solidFill>
              </a:rPr>
              <a:t>Redeem / Redemption</a:t>
            </a:r>
            <a:r>
              <a:rPr lang="en-US" sz="3600" dirty="0">
                <a:solidFill>
                  <a:srgbClr val="FF0000"/>
                </a:solidFill>
              </a:rPr>
              <a:t>.”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Note: While both are translated “to redeem,”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exagorazo</a:t>
            </a:r>
            <a:r>
              <a:rPr lang="en-US" sz="3600" dirty="0"/>
              <a:t> does not signify the actual “redemption,” but the </a:t>
            </a:r>
            <a:r>
              <a:rPr lang="en-US" sz="3600" dirty="0">
                <a:highlight>
                  <a:srgbClr val="FFFF00"/>
                </a:highlight>
              </a:rPr>
              <a:t>PRICE PAID with a view to it</a:t>
            </a:r>
            <a:r>
              <a:rPr lang="en-US" sz="3600" dirty="0"/>
              <a:t>,</a:t>
            </a:r>
            <a:endParaRPr lang="en-US" sz="3600" dirty="0">
              <a:highlight>
                <a:srgbClr val="FFFF00"/>
              </a:highligh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i="1" u="sng" dirty="0" err="1">
                <a:solidFill>
                  <a:srgbClr val="FF0000"/>
                </a:solidFill>
              </a:rPr>
              <a:t>lutroo</a:t>
            </a:r>
            <a:r>
              <a:rPr lang="en-US" sz="3600" dirty="0"/>
              <a:t> signifies the </a:t>
            </a:r>
            <a:r>
              <a:rPr lang="en-US" sz="3600" dirty="0">
                <a:highlight>
                  <a:srgbClr val="FFFF00"/>
                </a:highlight>
              </a:rPr>
              <a:t>ACTUAL</a:t>
            </a:r>
            <a:r>
              <a:rPr lang="en-US" sz="3600" dirty="0"/>
              <a:t> “</a:t>
            </a:r>
            <a:r>
              <a:rPr lang="en-US" sz="3600" dirty="0">
                <a:highlight>
                  <a:srgbClr val="FFFF00"/>
                </a:highlight>
              </a:rPr>
              <a:t>DELIVERANCE</a:t>
            </a:r>
            <a:r>
              <a:rPr lang="en-US" sz="3600" dirty="0"/>
              <a:t>,” the setting at liberty.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7D2-8823-4807-A121-1219DBB7A1CB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05200" y="6504543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(from Vine’s Expository Dictionary)</a:t>
            </a: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1381257"/>
            <a:ext cx="7704667" cy="4761303"/>
          </a:xfrm>
        </p:spPr>
        <p:txBody>
          <a:bodyPr>
            <a:spAutoFit/>
          </a:bodyPr>
          <a:lstStyle/>
          <a:p>
            <a:r>
              <a:rPr lang="en-US" sz="3200" dirty="0"/>
              <a:t>Broken God’s Law. Romans 3:20-24</a:t>
            </a:r>
          </a:p>
          <a:p>
            <a:r>
              <a:rPr lang="en-US" sz="3200" dirty="0"/>
              <a:t>Man chooses to become the servant of sin. Romans 6:16-18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To belong to the Lord again, one has to be redeemed.</a:t>
            </a:r>
          </a:p>
          <a:p>
            <a:pPr lvl="1"/>
            <a:r>
              <a:rPr lang="en-US" sz="2800" dirty="0">
                <a:highlight>
                  <a:srgbClr val="FFFF00"/>
                </a:highlight>
              </a:rPr>
              <a:t>Bought with a price</a:t>
            </a:r>
            <a:r>
              <a:rPr lang="en-US" sz="2800" dirty="0"/>
              <a:t>.</a:t>
            </a:r>
          </a:p>
          <a:p>
            <a:pPr lvl="1"/>
            <a:r>
              <a:rPr lang="en-US" sz="2800" dirty="0">
                <a:highlight>
                  <a:srgbClr val="FFFF00"/>
                </a:highlight>
              </a:rPr>
              <a:t>Actual deliverance or release from sin</a:t>
            </a:r>
            <a:r>
              <a:rPr lang="en-US" sz="2800" dirty="0"/>
              <a:t>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89BC1-9912-4C22-BFC3-8798408444CF}" type="slidenum">
              <a:rPr lang="en-US"/>
              <a:pPr/>
              <a:t>7</a:t>
            </a:fld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371600" y="381000"/>
            <a:ext cx="68122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+mj-lt"/>
              </a:rPr>
              <a:t>Man </a:t>
            </a:r>
            <a:r>
              <a:rPr lang="en-US" sz="4800" b="1" u="sng" dirty="0">
                <a:solidFill>
                  <a:srgbClr val="FF0000"/>
                </a:solidFill>
                <a:latin typeface="+mj-lt"/>
              </a:rPr>
              <a:t>NEEDS</a:t>
            </a:r>
            <a:r>
              <a:rPr lang="en-US" sz="4800" b="1" dirty="0">
                <a:solidFill>
                  <a:srgbClr val="FF0000"/>
                </a:solidFill>
                <a:latin typeface="+mj-lt"/>
              </a:rPr>
              <a:t> Redemption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442685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WHO</a:t>
            </a:r>
            <a:r>
              <a:rPr lang="en-US" sz="4800" b="1" dirty="0">
                <a:solidFill>
                  <a:srgbClr val="FF0000"/>
                </a:solidFill>
              </a:rPr>
              <a:t> Redeems us?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1752600"/>
            <a:ext cx="7704667" cy="424721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>
                <a:solidFill>
                  <a:srgbClr val="FF0000"/>
                </a:solidFill>
              </a:rPr>
              <a:t>God the Father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sz="2800" dirty="0"/>
              <a:t>Psalms 111:9, </a:t>
            </a:r>
            <a:r>
              <a:rPr lang="en-US" sz="2800" i="1" dirty="0"/>
              <a:t>“He hath sent redemption unto his people; He hath commanded his covenant for ever: Holy and reverend is his name.”</a:t>
            </a:r>
          </a:p>
          <a:p>
            <a:pPr lvl="1"/>
            <a:r>
              <a:rPr lang="en-US" sz="2800" dirty="0"/>
              <a:t>Psalms 19:14, </a:t>
            </a:r>
            <a:r>
              <a:rPr lang="en-US" sz="2800" i="1" dirty="0"/>
              <a:t>“Let the words of my mouth and the meditation of my heart be acceptable in thy sight, O Jehovah, my rock, and my redeemer.”</a:t>
            </a:r>
          </a:p>
          <a:p>
            <a:pPr lvl="1"/>
            <a:r>
              <a:rPr lang="en-US" sz="2800" dirty="0"/>
              <a:t>NOTE: 1 Corinthians 1:17ff – chapter 2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E77D-BF62-4D16-98B1-4D9C262EAAC9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442685"/>
            <a:ext cx="7704667" cy="830997"/>
          </a:xfrm>
          <a:noFill/>
        </p:spPr>
        <p:txBody>
          <a:bodyPr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WHO</a:t>
            </a:r>
            <a:r>
              <a:rPr lang="en-US" sz="4800" b="1" dirty="0">
                <a:solidFill>
                  <a:srgbClr val="FF0000"/>
                </a:solidFill>
              </a:rPr>
              <a:t> Redeems us?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2631623"/>
            <a:ext cx="7704667" cy="241296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>
                <a:solidFill>
                  <a:srgbClr val="FF0000"/>
                </a:solidFill>
              </a:rPr>
              <a:t>Christ the Son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pPr>
              <a:buFontTx/>
              <a:buNone/>
            </a:pPr>
            <a:r>
              <a:rPr lang="en-US" sz="3200" dirty="0"/>
              <a:t>	Revelation 5:9; 1 Peter 1:18-19; Titus 2:14</a:t>
            </a:r>
          </a:p>
          <a:p>
            <a:pPr>
              <a:buFontTx/>
              <a:buNone/>
            </a:pPr>
            <a:r>
              <a:rPr lang="en-US" sz="3200" dirty="0"/>
              <a:t>	Price Paid. Philippians 2:5-7; Hebrews 2:9; </a:t>
            </a:r>
            <a:br>
              <a:rPr lang="en-US" sz="3200" dirty="0"/>
            </a:br>
            <a:r>
              <a:rPr lang="en-US" sz="3200" dirty="0"/>
              <a:t>1 Corinthians 6:20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2902-DB93-418B-9BE8-59DB23AE558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3490</TotalTime>
  <Words>1166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Parallax</vt:lpstr>
      <vt:lpstr>Redemption</vt:lpstr>
      <vt:lpstr>Redemption </vt:lpstr>
      <vt:lpstr>WHAT Is Redemption?</vt:lpstr>
      <vt:lpstr>WHAT Is Redemption?</vt:lpstr>
      <vt:lpstr>WHAT Is Redemption?</vt:lpstr>
      <vt:lpstr>WHAT Is Redemption?</vt:lpstr>
      <vt:lpstr>PowerPoint Presentation</vt:lpstr>
      <vt:lpstr>WHO Redeems us?</vt:lpstr>
      <vt:lpstr>WHO Redeems us?</vt:lpstr>
      <vt:lpstr>WHO Redeems us?</vt:lpstr>
      <vt:lpstr>FOR WHOM Was Redemption Provided?</vt:lpstr>
      <vt:lpstr>FOR WHOM Was Redemption Provided?</vt:lpstr>
      <vt:lpstr>WHAT Is Redemption?</vt:lpstr>
      <vt:lpstr>WHERE Is Redemption?</vt:lpstr>
      <vt:lpstr>Review: WHAT Is Redemption?</vt:lpstr>
      <vt:lpstr>WHEN Are We Redeemed?</vt:lpstr>
      <vt:lpstr>PowerPoint Presentation</vt:lpstr>
      <vt:lpstr>Your Choice</vt:lpstr>
      <vt:lpstr>Redemption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Redemption</dc:title>
  <dc:creator>Micky D. Galloway</dc:creator>
  <cp:lastModifiedBy>Richard Lidh</cp:lastModifiedBy>
  <cp:revision>55</cp:revision>
  <cp:lastPrinted>2021-05-30T06:11:44Z</cp:lastPrinted>
  <dcterms:created xsi:type="dcterms:W3CDTF">2007-11-17T19:32:09Z</dcterms:created>
  <dcterms:modified xsi:type="dcterms:W3CDTF">2021-05-30T06:11:48Z</dcterms:modified>
</cp:coreProperties>
</file>